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8" r:id="rId2"/>
    <p:sldId id="339" r:id="rId3"/>
    <p:sldId id="435" r:id="rId4"/>
    <p:sldId id="442" r:id="rId5"/>
    <p:sldId id="439" r:id="rId6"/>
    <p:sldId id="443" r:id="rId7"/>
    <p:sldId id="448" r:id="rId8"/>
    <p:sldId id="449" r:id="rId9"/>
    <p:sldId id="433" r:id="rId10"/>
    <p:sldId id="447" r:id="rId11"/>
    <p:sldId id="429" r:id="rId12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6195" autoAdjust="0"/>
  </p:normalViewPr>
  <p:slideViewPr>
    <p:cSldViewPr snapToGrid="0" snapToObjects="1">
      <p:cViewPr>
        <p:scale>
          <a:sx n="130" d="100"/>
          <a:sy n="130" d="100"/>
        </p:scale>
        <p:origin x="-280" y="-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76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Search: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--query='#</a:t>
            </a:r>
            <a:r>
              <a:rPr lang="en-US" dirty="0" err="1" smtClean="0"/>
              <a:t>marchmadness</a:t>
            </a:r>
            <a:r>
              <a:rPr lang="en-US" dirty="0" smtClean="0"/>
              <a:t>' |  log" --deploy</a:t>
            </a:r>
          </a:p>
          <a:p>
            <a:endParaRPr lang="en-US" dirty="0" smtClean="0"/>
          </a:p>
          <a:p>
            <a:r>
              <a:rPr lang="en-US" dirty="0" smtClean="0"/>
              <a:t>Search + Splitter:</a:t>
            </a:r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</a:t>
            </a:r>
            <a:r>
              <a:rPr lang="en-US" baseline="0" dirty="0" smtClean="0"/>
              <a:t> </a:t>
            </a:r>
            <a:r>
              <a:rPr lang="en-US" dirty="0" smtClean="0"/>
              <a:t>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log" –deploy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+ Splitter + Filtering</a:t>
            </a:r>
            <a:endParaRPr lang="en-US" dirty="0" smtClean="0"/>
          </a:p>
          <a:p>
            <a:r>
              <a:rPr lang="en-US" dirty="0" smtClean="0"/>
              <a:t>stream create --name </a:t>
            </a:r>
            <a:r>
              <a:rPr lang="en-US" dirty="0" err="1" smtClean="0"/>
              <a:t>tweettest</a:t>
            </a:r>
            <a:r>
              <a:rPr lang="en-US" dirty="0" smtClean="0"/>
              <a:t> --definition "</a:t>
            </a:r>
            <a:r>
              <a:rPr lang="en-US" dirty="0" err="1" smtClean="0"/>
              <a:t>twittersearch</a:t>
            </a:r>
            <a:r>
              <a:rPr lang="en-US" dirty="0" smtClean="0"/>
              <a:t> --</a:t>
            </a:r>
            <a:r>
              <a:rPr lang="en-US" dirty="0" err="1" smtClean="0"/>
              <a:t>consumerKey</a:t>
            </a:r>
            <a:r>
              <a:rPr lang="en-US" dirty="0" smtClean="0"/>
              <a:t>=&lt;key&gt; --</a:t>
            </a:r>
            <a:r>
              <a:rPr lang="en-US" dirty="0" err="1" smtClean="0"/>
              <a:t>consumerSecret</a:t>
            </a:r>
            <a:r>
              <a:rPr lang="en-US" dirty="0" smtClean="0"/>
              <a:t>=&lt;secret&gt; --query='#</a:t>
            </a:r>
            <a:r>
              <a:rPr lang="en-US" dirty="0" err="1" smtClean="0"/>
              <a:t>marchmadness</a:t>
            </a:r>
            <a:r>
              <a:rPr lang="en-US" dirty="0" smtClean="0"/>
              <a:t>' | splitter --expression=#</a:t>
            </a:r>
            <a:r>
              <a:rPr lang="en-US" dirty="0" err="1" smtClean="0"/>
              <a:t>jsonPath</a:t>
            </a:r>
            <a:r>
              <a:rPr lang="en-US" dirty="0" smtClean="0"/>
              <a:t>(</a:t>
            </a:r>
            <a:r>
              <a:rPr lang="en-US" dirty="0" err="1" smtClean="0"/>
              <a:t>payload,'$.text</a:t>
            </a:r>
            <a:r>
              <a:rPr lang="en-US" dirty="0" smtClean="0"/>
              <a:t>') | filter --expression=#</a:t>
            </a:r>
            <a:r>
              <a:rPr lang="en-US" dirty="0" err="1" smtClean="0"/>
              <a:t>jsonPath</a:t>
            </a:r>
            <a:r>
              <a:rPr lang="en-US" dirty="0" smtClean="0"/>
              <a:t>(payload,'$').contains('#Badgers') | log" --deploy</a:t>
            </a:r>
          </a:p>
          <a:p>
            <a:r>
              <a:rPr lang="en-US" dirty="0" smtClean="0"/>
              <a:t>Tap for counter:</a:t>
            </a:r>
          </a:p>
          <a:p>
            <a:r>
              <a:rPr lang="en-US" dirty="0" smtClean="0"/>
              <a:t>stream create </a:t>
            </a:r>
            <a:r>
              <a:rPr lang="en-US" dirty="0" err="1" smtClean="0"/>
              <a:t>tweetlang</a:t>
            </a:r>
            <a:r>
              <a:rPr lang="en-US" dirty="0" smtClean="0"/>
              <a:t>  --definition "</a:t>
            </a:r>
            <a:r>
              <a:rPr lang="en-US" dirty="0" err="1" smtClean="0"/>
              <a:t>tap:stream:tweettest</a:t>
            </a:r>
            <a:r>
              <a:rPr lang="en-US" dirty="0" smtClean="0"/>
              <a:t> &gt; field-value-counter --</a:t>
            </a:r>
            <a:r>
              <a:rPr lang="en-US" dirty="0" err="1" smtClean="0"/>
              <a:t>fieldName</a:t>
            </a:r>
            <a:r>
              <a:rPr lang="en-US" dirty="0" smtClean="0"/>
              <a:t>=</a:t>
            </a:r>
            <a:r>
              <a:rPr lang="en-US" dirty="0" err="1" smtClean="0"/>
              <a:t>lang</a:t>
            </a:r>
            <a:r>
              <a:rPr lang="en-US" dirty="0" smtClean="0"/>
              <a:t>" --deploy</a:t>
            </a:r>
          </a:p>
          <a:p>
            <a:endParaRPr lang="en-US" dirty="0" smtClean="0"/>
          </a:p>
          <a:p>
            <a:r>
              <a:rPr lang="en-US" dirty="0" smtClean="0"/>
              <a:t>See counter:</a:t>
            </a:r>
          </a:p>
          <a:p>
            <a:r>
              <a:rPr lang="en-US" dirty="0" smtClean="0"/>
              <a:t>field-value-counter display --name </a:t>
            </a:r>
            <a:r>
              <a:rPr lang="en-US" dirty="0" err="1" smtClean="0"/>
              <a:t>tweetlang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5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880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2" y="302843"/>
            <a:ext cx="7218487" cy="4143440"/>
          </a:xfrm>
          <a:prstGeom prst="rect">
            <a:avLst/>
          </a:prstGeom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076" y="1553305"/>
            <a:ext cx="3930117" cy="28905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1107816" y="4643542"/>
            <a:ext cx="656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Arial Hebrew"/>
                <a:cs typeface="Arial Hebrew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 clone http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://</a:t>
            </a:r>
            <a:r>
              <a:rPr lang="en-US" dirty="0" err="1">
                <a:solidFill>
                  <a:schemeClr val="bg1"/>
                </a:solidFill>
                <a:latin typeface="Arial Hebrew"/>
                <a:cs typeface="Arial Hebrew"/>
              </a:rPr>
              <a:t>tinyurl.com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/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pivotal-</a:t>
            </a:r>
            <a:r>
              <a:rPr lang="en-US" dirty="0">
                <a:solidFill>
                  <a:schemeClr val="bg1"/>
                </a:solidFill>
                <a:latin typeface="Arial Hebrew"/>
                <a:cs typeface="Arial Hebrew"/>
              </a:rPr>
              <a:t>data-</a:t>
            </a:r>
            <a:r>
              <a:rPr lang="en-US" dirty="0" smtClean="0">
                <a:solidFill>
                  <a:schemeClr val="bg1"/>
                </a:solidFill>
                <a:latin typeface="Arial Hebrew"/>
                <a:cs typeface="Arial Hebrew"/>
              </a:rPr>
              <a:t>roadshow-labs</a:t>
            </a:r>
            <a:endParaRPr lang="en-US" dirty="0">
              <a:solidFill>
                <a:schemeClr val="bg1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998172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770812" cy="3693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400" dirty="0" smtClean="0">
                <a:solidFill>
                  <a:srgbClr val="3EA7BC"/>
                </a:solidFill>
              </a:rPr>
              <a:t>Hands-on Lab using Pivotal Big Data Suite</a:t>
            </a:r>
            <a:endParaRPr sz="2400" dirty="0">
              <a:solidFill>
                <a:srgbClr val="3EA7BC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1028" y="1893588"/>
            <a:ext cx="68636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lang="x-none" sz="3600" b="1" dirty="0" smtClean="0">
                <a:solidFill>
                  <a:srgbClr val="F7904A"/>
                </a:solidFill>
              </a:rPr>
              <a:t>Data Streaming with Spring XD</a:t>
            </a:r>
            <a:endParaRPr sz="3600" b="1" dirty="0">
              <a:solidFill>
                <a:srgbClr val="F79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41" y="1477435"/>
            <a:ext cx="1059422" cy="43665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050393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53368" y="3840760"/>
            <a:ext cx="7802306" cy="6814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53368" y="1956138"/>
            <a:ext cx="401924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0441" y="3049634"/>
            <a:ext cx="1355233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60" y="861092"/>
            <a:ext cx="777316" cy="6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" y="879108"/>
            <a:ext cx="529538" cy="54593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45" y="944304"/>
            <a:ext cx="443539" cy="44353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007" y="944304"/>
            <a:ext cx="413753" cy="41375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32" y="885785"/>
            <a:ext cx="328517" cy="60527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34" y="972150"/>
            <a:ext cx="403725" cy="38818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326" y="917280"/>
            <a:ext cx="470564" cy="470564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>
            <a:off x="1402395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>
            <a:off x="1792469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2144471" y="1534488"/>
            <a:ext cx="0" cy="35178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2497134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849136" y="1531819"/>
            <a:ext cx="0" cy="35445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6882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493801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63074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4188055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13" y="954134"/>
            <a:ext cx="429817" cy="42981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5649" y="961054"/>
            <a:ext cx="515252" cy="515252"/>
          </a:xfrm>
          <a:prstGeom prst="rect">
            <a:avLst/>
          </a:prstGeom>
        </p:spPr>
      </p:pic>
      <p:cxnSp>
        <p:nvCxnSpPr>
          <p:cNvPr id="215" name="Straight Arrow Connector 214"/>
          <p:cNvCxnSpPr/>
          <p:nvPr/>
        </p:nvCxnSpPr>
        <p:spPr>
          <a:xfrm>
            <a:off x="4539500" y="1508237"/>
            <a:ext cx="0" cy="378037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80" y="3885800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Rounded Rectangle 244"/>
          <p:cNvSpPr/>
          <p:nvPr/>
        </p:nvSpPr>
        <p:spPr bwMode="auto">
          <a:xfrm>
            <a:off x="7485931" y="4044938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594" y="850937"/>
            <a:ext cx="568840" cy="56884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679" y="909011"/>
            <a:ext cx="510766" cy="51076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8446" y="900720"/>
            <a:ext cx="325120" cy="477489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617" y="1463435"/>
            <a:ext cx="560810" cy="46867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6293" y="1497108"/>
            <a:ext cx="390780" cy="390780"/>
          </a:xfrm>
          <a:prstGeom prst="rect">
            <a:avLst/>
          </a:prstGeom>
        </p:spPr>
      </p:pic>
      <p:cxnSp>
        <p:nvCxnSpPr>
          <p:cNvPr id="286" name="Straight Arrow Connector 82"/>
          <p:cNvCxnSpPr>
            <a:stCxn id="56" idx="1"/>
            <a:endCxn id="48" idx="1"/>
          </p:cNvCxnSpPr>
          <p:nvPr/>
        </p:nvCxnSpPr>
        <p:spPr>
          <a:xfrm rot="10800000" flipV="1">
            <a:off x="853368" y="2343477"/>
            <a:ext cx="12700" cy="1837986"/>
          </a:xfrm>
          <a:prstGeom prst="curvedConnector3">
            <a:avLst>
              <a:gd name="adj1" fmla="val 4353071"/>
            </a:avLst>
          </a:prstGeom>
          <a:ln w="28575" cmpd="sng">
            <a:solidFill>
              <a:schemeClr val="accent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98" y="3880545"/>
            <a:ext cx="1951037" cy="6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" name="Straight Arrow Connector 296"/>
          <p:cNvCxnSpPr/>
          <p:nvPr/>
        </p:nvCxnSpPr>
        <p:spPr>
          <a:xfrm>
            <a:off x="7930312" y="2226736"/>
            <a:ext cx="0" cy="76524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V="1">
            <a:off x="8082712" y="2184373"/>
            <a:ext cx="0" cy="798595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946480" y="2136435"/>
            <a:ext cx="932144" cy="837288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5135733" y="2184373"/>
            <a:ext cx="896876" cy="793662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pp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485931" y="871400"/>
            <a:ext cx="1072636" cy="6933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pic>
        <p:nvPicPr>
          <p:cNvPr id="304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7652195" y="1923097"/>
            <a:ext cx="556233" cy="2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2" y="1629442"/>
            <a:ext cx="1303192" cy="2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Shape 1426"/>
          <p:cNvSpPr/>
          <p:nvPr/>
        </p:nvSpPr>
        <p:spPr>
          <a:xfrm>
            <a:off x="1323896" y="4084835"/>
            <a:ext cx="1965969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400" dirty="0" smtClean="0">
                <a:solidFill>
                  <a:srgbClr val="29756E"/>
                </a:solidFill>
              </a:rPr>
              <a:t>Data Lake</a:t>
            </a:r>
            <a:endParaRPr sz="1400" dirty="0">
              <a:solidFill>
                <a:srgbClr val="29756E"/>
              </a:solidFill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200774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5" name="Shape 1426"/>
          <p:cNvSpPr/>
          <p:nvPr/>
        </p:nvSpPr>
        <p:spPr>
          <a:xfrm>
            <a:off x="2804219" y="2217242"/>
            <a:ext cx="515805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67" name="Shape 1426"/>
          <p:cNvSpPr/>
          <p:nvPr/>
        </p:nvSpPr>
        <p:spPr>
          <a:xfrm>
            <a:off x="3491101" y="2206899"/>
            <a:ext cx="494720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Enrich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530136" y="232217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hape 1426"/>
          <p:cNvSpPr/>
          <p:nvPr/>
        </p:nvSpPr>
        <p:spPr>
          <a:xfrm>
            <a:off x="4301362" y="2208720"/>
            <a:ext cx="4546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204"/>
          <p:cNvSpPr/>
          <p:nvPr/>
        </p:nvSpPr>
        <p:spPr>
          <a:xfrm>
            <a:off x="879595" y="2449908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29959" y="23229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024957" y="2321323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953972" y="3428430"/>
            <a:ext cx="955085" cy="32869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00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699399" y="3129440"/>
            <a:ext cx="387372" cy="28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73253" y="3138277"/>
            <a:ext cx="528159" cy="339583"/>
          </a:xfrm>
          <a:prstGeom prst="rect">
            <a:avLst/>
          </a:prstGeom>
        </p:spPr>
      </p:pic>
      <p:pic>
        <p:nvPicPr>
          <p:cNvPr id="102" name="pasted-image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7365181" y="306699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350"/>
          <p:cNvSpPr/>
          <p:nvPr/>
        </p:nvSpPr>
        <p:spPr>
          <a:xfrm>
            <a:off x="7443038" y="3507320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104" name="Shape 1350"/>
          <p:cNvSpPr/>
          <p:nvPr/>
        </p:nvSpPr>
        <p:spPr>
          <a:xfrm>
            <a:off x="8123947" y="3543931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GPDB</a:t>
            </a:r>
            <a:endParaRPr sz="1050" dirty="0">
              <a:solidFill>
                <a:srgbClr val="29756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91718" y="3109774"/>
            <a:ext cx="401859" cy="40185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406293" y="3051047"/>
            <a:ext cx="1789295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68820" y="3038826"/>
            <a:ext cx="1921878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Straight Arrow Connector 83"/>
          <p:cNvCxnSpPr>
            <a:stCxn id="80" idx="1"/>
            <a:endCxn id="83" idx="3"/>
          </p:cNvCxnSpPr>
          <p:nvPr/>
        </p:nvCxnSpPr>
        <p:spPr>
          <a:xfrm flipH="1" flipV="1">
            <a:off x="5090698" y="3393089"/>
            <a:ext cx="315595" cy="1222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2"/>
          <p:cNvCxnSpPr/>
          <p:nvPr/>
        </p:nvCxnSpPr>
        <p:spPr>
          <a:xfrm>
            <a:off x="2867085" y="3336179"/>
            <a:ext cx="315173" cy="1187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82"/>
          <p:cNvCxnSpPr/>
          <p:nvPr/>
        </p:nvCxnSpPr>
        <p:spPr>
          <a:xfrm flipH="1">
            <a:off x="2849071" y="3507899"/>
            <a:ext cx="285696" cy="0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897969" y="2747363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733620" y="2765379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629570" y="2729347"/>
            <a:ext cx="0" cy="26116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456214" y="2756371"/>
            <a:ext cx="0" cy="256271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66069" y="3053914"/>
            <a:ext cx="1960211" cy="70852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asted-imag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491207" y="3237187"/>
            <a:ext cx="705470" cy="35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3891424" y="3118782"/>
            <a:ext cx="373909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426"/>
          <p:cNvSpPr/>
          <p:nvPr/>
        </p:nvSpPr>
        <p:spPr>
          <a:xfrm>
            <a:off x="3672227" y="3499299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cxnSp>
        <p:nvCxnSpPr>
          <p:cNvPr id="78" name="Straight Arrow Connector 82"/>
          <p:cNvCxnSpPr/>
          <p:nvPr/>
        </p:nvCxnSpPr>
        <p:spPr>
          <a:xfrm rot="16200000" flipH="1" flipV="1">
            <a:off x="6954029" y="2242052"/>
            <a:ext cx="1413" cy="1616576"/>
          </a:xfrm>
          <a:prstGeom prst="curvedConnector3">
            <a:avLst>
              <a:gd name="adj1" fmla="val -39766171"/>
            </a:avLst>
          </a:prstGeom>
          <a:ln w="28575" cmpd="sng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1"/>
          <p:cNvSpPr txBox="1">
            <a:spLocks noChangeArrowheads="1"/>
          </p:cNvSpPr>
          <p:nvPr/>
        </p:nvSpPr>
        <p:spPr bwMode="auto">
          <a:xfrm>
            <a:off x="2279958" y="561176"/>
            <a:ext cx="1005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Data Feeds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5304770" y="570184"/>
            <a:ext cx="155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smtClean="0">
                <a:solidFill>
                  <a:srgbClr val="266D68"/>
                </a:solidFill>
                <a:latin typeface="Avenir Next Demi Bold"/>
                <a:cs typeface="Avenir Next Demi Bold"/>
              </a:rPr>
              <a:t>Transactional Apps</a:t>
            </a:r>
            <a:endParaRPr lang="en-US" sz="1200" dirty="0">
              <a:solidFill>
                <a:srgbClr val="266D68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82" name="TextBox 34"/>
          <p:cNvSpPr txBox="1">
            <a:spLocks noChangeArrowheads="1"/>
          </p:cNvSpPr>
          <p:nvPr/>
        </p:nvSpPr>
        <p:spPr bwMode="auto">
          <a:xfrm>
            <a:off x="7404482" y="574928"/>
            <a:ext cx="11721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266D68"/>
                </a:solidFill>
                <a:latin typeface="Avenir Next Demi Bold"/>
                <a:cs typeface="Avenir Next Demi Bold"/>
              </a:rPr>
              <a:t>Analytic Apps</a:t>
            </a:r>
          </a:p>
        </p:txBody>
      </p:sp>
      <p:sp>
        <p:nvSpPr>
          <p:cNvPr id="86" name="Shape 978"/>
          <p:cNvSpPr/>
          <p:nvPr/>
        </p:nvSpPr>
        <p:spPr>
          <a:xfrm>
            <a:off x="293040" y="188248"/>
            <a:ext cx="4336530" cy="34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700">
                <a:solidFill>
                  <a:srgbClr val="C2632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266D68"/>
                </a:solidFill>
                <a:latin typeface="Arial"/>
                <a:cs typeface="Arial"/>
              </a:rPr>
              <a:t>Data Streaming </a:t>
            </a:r>
            <a:r>
              <a:rPr lang="x-none" sz="1700" dirty="0" smtClean="0">
                <a:solidFill>
                  <a:srgbClr val="266D68"/>
                </a:solidFill>
                <a:latin typeface="Arial"/>
                <a:cs typeface="Arial"/>
              </a:rPr>
              <a:t>Reference </a:t>
            </a:r>
            <a:r>
              <a:rPr sz="1700" dirty="0" smtClean="0">
                <a:solidFill>
                  <a:srgbClr val="266D68"/>
                </a:solidFill>
                <a:latin typeface="Arial"/>
                <a:cs typeface="Arial"/>
              </a:rPr>
              <a:t>Architecture</a:t>
            </a:r>
            <a:endParaRPr sz="1700" dirty="0">
              <a:solidFill>
                <a:srgbClr val="266D68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565" y="1877266"/>
            <a:ext cx="4189922" cy="951208"/>
          </a:xfrm>
          <a:prstGeom prst="rect">
            <a:avLst/>
          </a:prstGeom>
          <a:noFill/>
          <a:ln w="38100" cap="flat">
            <a:solidFill>
              <a:schemeClr val="accent3"/>
            </a:solidFill>
            <a:prstDash val="dash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3" y="202630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92"/>
          <p:cNvSpPr txBox="1"/>
          <p:nvPr/>
        </p:nvSpPr>
        <p:spPr>
          <a:xfrm>
            <a:off x="0" y="813993"/>
            <a:ext cx="9144000" cy="380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xfrm>
            <a:off x="366713" y="281553"/>
            <a:ext cx="8410576" cy="4603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500">
                <a:solidFill>
                  <a:srgbClr val="00888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Spring XD – State of the Art Data Pipeline automation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hape 1103"/>
          <p:cNvCxnSpPr/>
          <p:nvPr/>
        </p:nvCxnSpPr>
        <p:spPr>
          <a:xfrm>
            <a:off x="2982370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1103"/>
          <p:cNvCxnSpPr/>
          <p:nvPr/>
        </p:nvCxnSpPr>
        <p:spPr>
          <a:xfrm>
            <a:off x="6124977" y="813993"/>
            <a:ext cx="0" cy="3807049"/>
          </a:xfrm>
          <a:prstGeom prst="straightConnector1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731"/>
          <p:cNvSpPr/>
          <p:nvPr/>
        </p:nvSpPr>
        <p:spPr>
          <a:xfrm>
            <a:off x="726032" y="1031828"/>
            <a:ext cx="148758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Ingest </a:t>
            </a:r>
            <a:r>
              <a:rPr lang="x-none" sz="1600" b="1" cap="all" dirty="0" smtClean="0">
                <a:solidFill>
                  <a:srgbClr val="F27C3A"/>
                </a:solidFill>
              </a:rPr>
              <a:t> / SINK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2" name="Shape 732"/>
          <p:cNvSpPr/>
          <p:nvPr/>
        </p:nvSpPr>
        <p:spPr>
          <a:xfrm>
            <a:off x="4070311" y="1031828"/>
            <a:ext cx="100338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x-none" sz="1600" b="1" cap="all" dirty="0" smtClean="0">
                <a:solidFill>
                  <a:srgbClr val="F27C3A"/>
                </a:solidFill>
              </a:rPr>
              <a:t>Process</a:t>
            </a:r>
            <a:endParaRPr sz="1600" b="1" cap="all" dirty="0">
              <a:solidFill>
                <a:srgbClr val="F27C3A"/>
              </a:solidFill>
            </a:endParaRPr>
          </a:p>
        </p:txBody>
      </p:sp>
      <p:sp>
        <p:nvSpPr>
          <p:cNvPr id="13" name="Shape 735"/>
          <p:cNvSpPr/>
          <p:nvPr/>
        </p:nvSpPr>
        <p:spPr>
          <a:xfrm>
            <a:off x="6991500" y="998242"/>
            <a:ext cx="104503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 b="1" cap="all">
                <a:solidFill>
                  <a:srgbClr val="F27C3A"/>
                </a:solidFill>
                <a:uFillTx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27C3A"/>
                </a:solidFill>
              </a:rPr>
              <a:t>Analyze</a:t>
            </a:r>
          </a:p>
        </p:txBody>
      </p:sp>
      <p:pic>
        <p:nvPicPr>
          <p:cNvPr id="1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514" y="1401160"/>
            <a:ext cx="762703" cy="77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385" y="1278049"/>
            <a:ext cx="957262" cy="95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7" y="1344295"/>
            <a:ext cx="830825" cy="830825"/>
          </a:xfrm>
          <a:prstGeom prst="rect">
            <a:avLst/>
          </a:prstGeom>
        </p:spPr>
      </p:pic>
      <p:sp>
        <p:nvSpPr>
          <p:cNvPr id="19" name="Shape 745"/>
          <p:cNvSpPr txBox="1">
            <a:spLocks/>
          </p:cNvSpPr>
          <p:nvPr/>
        </p:nvSpPr>
        <p:spPr>
          <a:xfrm>
            <a:off x="339692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No coding required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Dozens of built-in connectors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Seamless integration with Kafka,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Sqoop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 Create new connectors easily using Spring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Shape 745"/>
          <p:cNvSpPr txBox="1">
            <a:spLocks/>
          </p:cNvSpPr>
          <p:nvPr/>
        </p:nvSpPr>
        <p:spPr>
          <a:xfrm>
            <a:off x="3374220" y="2355150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Spark, Reactor or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RxJava</a:t>
            </a:r>
            <a:endParaRPr lang="en-US" sz="1500" dirty="0" smtClean="0">
              <a:solidFill>
                <a:schemeClr val="tx1"/>
              </a:solidFill>
              <a:uFillTx/>
            </a:endParaRP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filtering, splitting and transformation</a:t>
            </a:r>
          </a:p>
          <a:p>
            <a:pPr marL="173736" indent="-173736"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Out-of-box configurable jobs for batch processing</a:t>
            </a:r>
            <a:endParaRPr lang="en-US" sz="1500" dirty="0">
              <a:solidFill>
                <a:schemeClr val="tx1"/>
              </a:solidFill>
              <a:uFillTx/>
            </a:endParaRPr>
          </a:p>
        </p:txBody>
      </p:sp>
      <p:sp>
        <p:nvSpPr>
          <p:cNvPr id="21" name="Shape 745"/>
          <p:cNvSpPr txBox="1">
            <a:spLocks/>
          </p:cNvSpPr>
          <p:nvPr/>
        </p:nvSpPr>
        <p:spPr>
          <a:xfrm>
            <a:off x="6462787" y="2379595"/>
            <a:ext cx="2380314" cy="223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–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▪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946276" indent="-574676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—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327563" indent="-498763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»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  <a:lvl6pPr marL="25603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6pPr>
            <a:lvl7pPr marL="30175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7pPr>
            <a:lvl8pPr marL="34747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8pPr>
            <a:lvl9pPr marL="3931920" indent="-274320">
              <a:spcBef>
                <a:spcPts val="1200"/>
              </a:spcBef>
              <a:buClr>
                <a:srgbClr val="33928A"/>
              </a:buClr>
              <a:buSzPct val="100000"/>
              <a:buFont typeface="Wingdings"/>
              <a:buChar char="•"/>
              <a:def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Import and invoke PMML jobs easily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Call Python, R, </a:t>
            </a:r>
            <a:r>
              <a:rPr lang="en-US" sz="1500" dirty="0" err="1" smtClean="0">
                <a:solidFill>
                  <a:schemeClr val="tx1"/>
                </a:solidFill>
                <a:uFillTx/>
              </a:rPr>
              <a:t>Madlib</a:t>
            </a:r>
            <a:r>
              <a:rPr lang="en-US" sz="1500" dirty="0" smtClean="0">
                <a:solidFill>
                  <a:schemeClr val="tx1"/>
                </a:solidFill>
                <a:uFillTx/>
              </a:rPr>
              <a:t> and other tools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lang="en-US" sz="1500" dirty="0" smtClean="0">
                <a:solidFill>
                  <a:schemeClr val="tx1"/>
                </a:solidFill>
                <a:uFillTx/>
              </a:rPr>
              <a:t>Built-in configurable counters and gauges</a:t>
            </a:r>
          </a:p>
          <a:p>
            <a:pPr defTabSz="694944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endParaRPr lang="en-US" sz="1500" dirty="0">
              <a:solidFill>
                <a:schemeClr val="tx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1657802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759399" y="2515690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1204"/>
          <p:cNvSpPr/>
          <p:nvPr/>
        </p:nvSpPr>
        <p:spPr>
          <a:xfrm>
            <a:off x="6760118" y="2312412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59801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1204"/>
          <p:cNvSpPr/>
          <p:nvPr/>
        </p:nvSpPr>
        <p:spPr>
          <a:xfrm>
            <a:off x="5369527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26057" y="252583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1204"/>
          <p:cNvSpPr/>
          <p:nvPr/>
        </p:nvSpPr>
        <p:spPr>
          <a:xfrm>
            <a:off x="3935783" y="232255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4754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1204"/>
          <p:cNvSpPr/>
          <p:nvPr/>
        </p:nvSpPr>
        <p:spPr>
          <a:xfrm>
            <a:off x="2523487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1085" y="2518297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85" y="226350"/>
            <a:ext cx="8410576" cy="45720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Spring XD Scale-Out and HA Architecture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4152" y="1086785"/>
            <a:ext cx="5123218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7064" y="1177601"/>
            <a:ext cx="5151816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26"/>
          <p:cNvSpPr/>
          <p:nvPr/>
        </p:nvSpPr>
        <p:spPr>
          <a:xfrm>
            <a:off x="2387610" y="138442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16531" y="152579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204"/>
          <p:cNvSpPr/>
          <p:nvPr/>
        </p:nvSpPr>
        <p:spPr>
          <a:xfrm>
            <a:off x="1619735" y="172541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3" name="Shape 1426"/>
          <p:cNvSpPr/>
          <p:nvPr/>
        </p:nvSpPr>
        <p:spPr>
          <a:xfrm>
            <a:off x="3245262" y="137523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1134" y="151660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426"/>
          <p:cNvSpPr/>
          <p:nvPr/>
        </p:nvSpPr>
        <p:spPr>
          <a:xfrm>
            <a:off x="4066049" y="137363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5963" y="151500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426"/>
          <p:cNvSpPr/>
          <p:nvPr/>
        </p:nvSpPr>
        <p:spPr>
          <a:xfrm>
            <a:off x="4930877" y="136735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774896" y="151820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426"/>
          <p:cNvSpPr/>
          <p:nvPr/>
        </p:nvSpPr>
        <p:spPr>
          <a:xfrm>
            <a:off x="6029811" y="137523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619735" y="1725419"/>
            <a:ext cx="1064254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8780" y="1725419"/>
            <a:ext cx="971579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9460" y="1725419"/>
            <a:ext cx="435436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2046" y="1725419"/>
            <a:ext cx="510338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3051" y="1725419"/>
            <a:ext cx="0" cy="571591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8755" y="2582089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62323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97547" y="2585822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91237" y="2578191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44815" y="2581924"/>
            <a:ext cx="1152851" cy="8859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1204"/>
          <p:cNvSpPr/>
          <p:nvPr/>
        </p:nvSpPr>
        <p:spPr>
          <a:xfrm>
            <a:off x="3862323" y="809327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admin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62" name="Shape 1204"/>
          <p:cNvSpPr/>
          <p:nvPr/>
        </p:nvSpPr>
        <p:spPr>
          <a:xfrm>
            <a:off x="1080811" y="2315019"/>
            <a:ext cx="1040129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100" dirty="0" smtClean="0">
                <a:solidFill>
                  <a:srgbClr val="29756E"/>
                </a:solidFill>
              </a:rPr>
              <a:t>XD Containers</a:t>
            </a:r>
            <a:endParaRPr sz="1100" dirty="0">
              <a:solidFill>
                <a:srgbClr val="29756E"/>
              </a:solidFill>
            </a:endParaRPr>
          </a:p>
        </p:txBody>
      </p:sp>
      <p:sp>
        <p:nvSpPr>
          <p:cNvPr id="72" name="Shape 1426"/>
          <p:cNvSpPr/>
          <p:nvPr/>
        </p:nvSpPr>
        <p:spPr>
          <a:xfrm>
            <a:off x="1280622" y="3121184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3" name="Shape 1426"/>
          <p:cNvSpPr/>
          <p:nvPr/>
        </p:nvSpPr>
        <p:spPr>
          <a:xfrm>
            <a:off x="2765369" y="3121184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4" name="Shape 1426"/>
          <p:cNvSpPr/>
          <p:nvPr/>
        </p:nvSpPr>
        <p:spPr>
          <a:xfrm>
            <a:off x="4151287" y="3133410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5" name="Shape 1426"/>
          <p:cNvSpPr/>
          <p:nvPr/>
        </p:nvSpPr>
        <p:spPr>
          <a:xfrm>
            <a:off x="5480594" y="3122868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76" name="Shape 1426"/>
          <p:cNvSpPr/>
          <p:nvPr/>
        </p:nvSpPr>
        <p:spPr>
          <a:xfrm>
            <a:off x="7013444" y="3122868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6" name="Shape 1204"/>
          <p:cNvSpPr/>
          <p:nvPr/>
        </p:nvSpPr>
        <p:spPr>
          <a:xfrm>
            <a:off x="1244628" y="4255176"/>
            <a:ext cx="747522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</a:rPr>
              <a:t>RabbitMQ</a:t>
            </a:r>
            <a:endParaRPr sz="1050" dirty="0">
              <a:solidFill>
                <a:srgbClr val="29756E"/>
              </a:solidFill>
            </a:endParaRPr>
          </a:p>
        </p:txBody>
      </p:sp>
      <p:sp>
        <p:nvSpPr>
          <p:cNvPr id="87" name="Can 86"/>
          <p:cNvSpPr/>
          <p:nvPr/>
        </p:nvSpPr>
        <p:spPr>
          <a:xfrm rot="16200000">
            <a:off x="4114275" y="650773"/>
            <a:ext cx="643018" cy="6980150"/>
          </a:xfrm>
          <a:prstGeom prst="can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5" y="3912170"/>
            <a:ext cx="315520" cy="3155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14386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1591009" y="3489773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9420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094407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643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16745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110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963450" y="3519051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1924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344832" y="3504412"/>
            <a:ext cx="0" cy="275521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155461" y="4101312"/>
            <a:ext cx="5189371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155461" y="4227690"/>
            <a:ext cx="5189371" cy="3576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1901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1901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970894" y="29098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970894" y="3062215"/>
            <a:ext cx="446783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204"/>
          <p:cNvSpPr/>
          <p:nvPr/>
        </p:nvSpPr>
        <p:spPr>
          <a:xfrm>
            <a:off x="552585" y="1835176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chemeClr val="tx2">
                    <a:lumMod val="75000"/>
                  </a:schemeClr>
                </a:solidFill>
              </a:rPr>
              <a:t>Stream Deployment</a:t>
            </a:r>
            <a:endParaRPr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53" y="1861463"/>
            <a:ext cx="1111069" cy="418207"/>
          </a:xfrm>
          <a:prstGeom prst="rect">
            <a:avLst/>
          </a:prstGeom>
        </p:spPr>
      </p:pic>
      <p:pic>
        <p:nvPicPr>
          <p:cNvPr id="69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50" y="2644436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1" y="1274027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95" y="264371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30" y="2644436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2" y="2636082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72" y="2643713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9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9" grpId="0" animBg="1"/>
      <p:bldP spid="67" grpId="0" animBg="1"/>
      <p:bldP spid="77" grpId="0" animBg="1"/>
      <p:bldP spid="65" grpId="0" animBg="1"/>
      <p:bldP spid="66" grpId="0" animBg="1"/>
      <p:bldP spid="64" grpId="0" animBg="1"/>
      <p:bldP spid="3" grpId="0" animBg="1"/>
      <p:bldP spid="4" grpId="0" animBg="1"/>
      <p:bldP spid="5" grpId="0" animBg="1"/>
      <p:bldP spid="8" grpId="0" animBg="1"/>
      <p:bldP spid="13" grpId="0" animBg="1"/>
      <p:bldP spid="15" grpId="0" animBg="1"/>
      <p:bldP spid="17" grpId="0" animBg="1"/>
      <p:bldP spid="19" grpId="0" animBg="1"/>
      <p:bldP spid="32" grpId="0" animBg="1"/>
      <p:bldP spid="44" grpId="0" animBg="1"/>
      <p:bldP spid="47" grpId="0" animBg="1"/>
      <p:bldP spid="50" grpId="0" animBg="1"/>
      <p:bldP spid="53" grpId="0" animBg="1"/>
      <p:bldP spid="61" grpId="0" animBg="1"/>
      <p:bldP spid="62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 animBg="1"/>
      <p:bldP spid="87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39"/>
            <a:ext cx="9144000" cy="36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19" y="1752591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64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48"/>
          <p:cNvSpPr>
            <a:spLocks noGrp="1"/>
          </p:cNvSpPr>
          <p:nvPr>
            <p:ph type="title" idx="4294967295"/>
          </p:nvPr>
        </p:nvSpPr>
        <p:spPr>
          <a:xfrm>
            <a:off x="326989" y="326804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Demo:  aggregating data from Twitter</a:t>
            </a:r>
            <a:endParaRPr sz="2300" dirty="0">
              <a:solidFill>
                <a:srgbClr val="0068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88" y="1582125"/>
            <a:ext cx="3976077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4714" y="1672941"/>
            <a:ext cx="3961351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26"/>
          <p:cNvSpPr/>
          <p:nvPr/>
        </p:nvSpPr>
        <p:spPr>
          <a:xfrm>
            <a:off x="3322589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9431" y="2021866"/>
            <a:ext cx="513899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016" y="1781812"/>
            <a:ext cx="410798" cy="37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04"/>
          <p:cNvSpPr/>
          <p:nvPr/>
        </p:nvSpPr>
        <p:spPr>
          <a:xfrm>
            <a:off x="2554714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7889" y="2846175"/>
            <a:ext cx="1540467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5850" y="2105607"/>
            <a:ext cx="0" cy="682252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58900" y="2102571"/>
            <a:ext cx="10078" cy="685288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500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2500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426"/>
          <p:cNvSpPr/>
          <p:nvPr/>
        </p:nvSpPr>
        <p:spPr>
          <a:xfrm>
            <a:off x="3865190" y="3385106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Counter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33" name="Shape 1426"/>
          <p:cNvSpPr/>
          <p:nvPr/>
        </p:nvSpPr>
        <p:spPr>
          <a:xfrm>
            <a:off x="451425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4" name="Shape 1426"/>
          <p:cNvSpPr/>
          <p:nvPr/>
        </p:nvSpPr>
        <p:spPr>
          <a:xfrm>
            <a:off x="3541982" y="3795638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Counter aggregated by tweet language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48" name="Shape 1426"/>
          <p:cNvSpPr/>
          <p:nvPr/>
        </p:nvSpPr>
        <p:spPr>
          <a:xfrm>
            <a:off x="4600627" y="1868975"/>
            <a:ext cx="698022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2" name="Shape 1426"/>
          <p:cNvSpPr/>
          <p:nvPr/>
        </p:nvSpPr>
        <p:spPr>
          <a:xfrm>
            <a:off x="5897505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" y="1658287"/>
            <a:ext cx="719078" cy="584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44" y="1548787"/>
            <a:ext cx="997018" cy="997018"/>
          </a:xfrm>
          <a:prstGeom prst="rect">
            <a:avLst/>
          </a:prstGeom>
        </p:spPr>
      </p:pic>
      <p:sp>
        <p:nvSpPr>
          <p:cNvPr id="61" name="Shape 1426"/>
          <p:cNvSpPr/>
          <p:nvPr/>
        </p:nvSpPr>
        <p:spPr>
          <a:xfrm>
            <a:off x="7434290" y="2555085"/>
            <a:ext cx="716686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Log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13" y="3003925"/>
            <a:ext cx="1131277" cy="31506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5382847" y="1998055"/>
            <a:ext cx="455645" cy="0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816944" y="2034886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816944" y="1882905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434"/>
          <p:cNvSpPr/>
          <p:nvPr/>
        </p:nvSpPr>
        <p:spPr>
          <a:xfrm>
            <a:off x="-168396" y="-84167"/>
            <a:ext cx="9480792" cy="4699692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1196" y="315178"/>
            <a:ext cx="4199926" cy="4199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331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498" y="3105422"/>
            <a:ext cx="611390" cy="4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 140"/>
          <p:cNvSpPr/>
          <p:nvPr/>
        </p:nvSpPr>
        <p:spPr>
          <a:xfrm>
            <a:off x="1576158" y="1582125"/>
            <a:ext cx="4998701" cy="7746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59070" y="1672941"/>
            <a:ext cx="4998703" cy="7746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426"/>
          <p:cNvSpPr/>
          <p:nvPr/>
        </p:nvSpPr>
        <p:spPr>
          <a:xfrm>
            <a:off x="2179616" y="1879761"/>
            <a:ext cx="59443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Ingest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808537" y="2021132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1204"/>
          <p:cNvSpPr/>
          <p:nvPr/>
        </p:nvSpPr>
        <p:spPr>
          <a:xfrm>
            <a:off x="1411741" y="2220759"/>
            <a:ext cx="912340" cy="23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 dirty="0">
                <a:solidFill>
                  <a:srgbClr val="29756E"/>
                </a:solidFill>
              </a:rPr>
              <a:t>SpringXD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13382" y="1916738"/>
            <a:ext cx="856635" cy="0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66612" y="2875482"/>
            <a:ext cx="1131532" cy="82675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28622" y="2204125"/>
            <a:ext cx="0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462804" y="794206"/>
            <a:ext cx="1319452" cy="3911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426"/>
          <p:cNvSpPr/>
          <p:nvPr/>
        </p:nvSpPr>
        <p:spPr>
          <a:xfrm>
            <a:off x="4536979" y="891780"/>
            <a:ext cx="1149730" cy="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chemeClr val="accent1">
                    <a:lumMod val="75000"/>
                  </a:schemeClr>
                </a:solidFill>
              </a:rPr>
              <a:t>Groovy</a:t>
            </a:r>
            <a:endParaRPr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Shape 356"/>
          <p:cNvSpPr/>
          <p:nvPr/>
        </p:nvSpPr>
        <p:spPr>
          <a:xfrm>
            <a:off x="299355" y="3190762"/>
            <a:ext cx="2610844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 b="1">
                <a:uFillTx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Fast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b="1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Extensible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Open-Source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Fault-Tolerant</a:t>
            </a:r>
          </a:p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x-none" sz="1600" i="1" dirty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Horizontally </a:t>
            </a:r>
            <a:r>
              <a:rPr lang="x-none" sz="1600" i="1" dirty="0" smtClean="0">
                <a:solidFill>
                  <a:schemeClr val="accent1">
                    <a:lumMod val="75000"/>
                  </a:schemeClr>
                </a:solidFill>
                <a:latin typeface="Avenir Next Demi Bold"/>
                <a:cs typeface="Avenir Next Demi Bold"/>
              </a:rPr>
              <a:t>Scalable</a:t>
            </a:r>
            <a:endParaRPr lang="x-none" sz="1600" i="1" dirty="0">
              <a:solidFill>
                <a:schemeClr val="accent1">
                  <a:lumMod val="75000"/>
                </a:schemeClr>
              </a:solidFill>
              <a:latin typeface="Avenir Next Demi Bold"/>
              <a:cs typeface="Avenir Next Demi Bold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13382" y="2073912"/>
            <a:ext cx="856635" cy="460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041672" y="2204125"/>
            <a:ext cx="10078" cy="613041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027877" y="1229227"/>
            <a:ext cx="6814" cy="615448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8201" y="1229227"/>
            <a:ext cx="0" cy="615447"/>
          </a:xfrm>
          <a:prstGeom prst="straightConnector1">
            <a:avLst/>
          </a:prstGeom>
          <a:ln w="28575" cmpd="sng"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27317" y="2102571"/>
            <a:ext cx="605022" cy="3036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27317" y="1950590"/>
            <a:ext cx="605022" cy="11252"/>
          </a:xfrm>
          <a:prstGeom prst="straightConnector1">
            <a:avLst/>
          </a:prstGeom>
          <a:ln w="28575" cmpd="sng">
            <a:solidFill>
              <a:schemeClr val="accent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0177" y="2998513"/>
            <a:ext cx="376097" cy="35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426"/>
          <p:cNvSpPr/>
          <p:nvPr/>
        </p:nvSpPr>
        <p:spPr>
          <a:xfrm>
            <a:off x="3751993" y="3426591"/>
            <a:ext cx="798971" cy="20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  <a:latin typeface="+mn-lt"/>
              </a:rPr>
              <a:t>GemFire</a:t>
            </a:r>
          </a:p>
        </p:txBody>
      </p:sp>
      <p:sp>
        <p:nvSpPr>
          <p:cNvPr id="47" name="Shape 1350"/>
          <p:cNvSpPr/>
          <p:nvPr/>
        </p:nvSpPr>
        <p:spPr>
          <a:xfrm>
            <a:off x="7736987" y="3533608"/>
            <a:ext cx="497504" cy="1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050" dirty="0">
                <a:solidFill>
                  <a:srgbClr val="29756E"/>
                </a:solidFill>
              </a:rPr>
              <a:t>HAWQ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323190" y="1594657"/>
            <a:ext cx="1300593" cy="9916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7589456" y="2064904"/>
            <a:ext cx="814712" cy="273378"/>
          </a:xfrm>
          <a:prstGeom prst="roundRect">
            <a:avLst>
              <a:gd name="adj" fmla="val 384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  <p:sp>
        <p:nvSpPr>
          <p:cNvPr id="50" name="Shape 1426"/>
          <p:cNvSpPr/>
          <p:nvPr/>
        </p:nvSpPr>
        <p:spPr>
          <a:xfrm>
            <a:off x="7352921" y="1691320"/>
            <a:ext cx="1270862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Data Lake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51" name="Shape 1066"/>
          <p:cNvSpPr/>
          <p:nvPr/>
        </p:nvSpPr>
        <p:spPr>
          <a:xfrm>
            <a:off x="373596" y="1603665"/>
            <a:ext cx="105046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dirty="0">
                <a:solidFill>
                  <a:srgbClr val="29756E"/>
                </a:solidFill>
              </a:rPr>
              <a:t>Ingestion</a:t>
            </a:r>
          </a:p>
        </p:txBody>
      </p:sp>
      <p:sp>
        <p:nvSpPr>
          <p:cNvPr id="52" name="Shape 1068"/>
          <p:cNvSpPr/>
          <p:nvPr/>
        </p:nvSpPr>
        <p:spPr>
          <a:xfrm>
            <a:off x="326740" y="2204125"/>
            <a:ext cx="1115333" cy="251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 dirty="0">
                <a:solidFill>
                  <a:srgbClr val="94949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JSON / HTTP</a:t>
            </a:r>
          </a:p>
        </p:txBody>
      </p:sp>
      <p:sp>
        <p:nvSpPr>
          <p:cNvPr id="57" name="Shape 1426"/>
          <p:cNvSpPr/>
          <p:nvPr/>
        </p:nvSpPr>
        <p:spPr>
          <a:xfrm>
            <a:off x="4318874" y="2515250"/>
            <a:ext cx="83324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50" dirty="0" smtClean="0">
                <a:solidFill>
                  <a:srgbClr val="29756E"/>
                </a:solidFill>
                <a:latin typeface="+mn-lt"/>
              </a:rPr>
              <a:t>Tap</a:t>
            </a:r>
            <a:endParaRPr sz="105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58" name="Shape 1426"/>
          <p:cNvSpPr/>
          <p:nvPr/>
        </p:nvSpPr>
        <p:spPr>
          <a:xfrm>
            <a:off x="4336947" y="1283275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4" name="Shape 1426"/>
          <p:cNvSpPr/>
          <p:nvPr/>
        </p:nvSpPr>
        <p:spPr>
          <a:xfrm>
            <a:off x="5337437" y="1273772"/>
            <a:ext cx="547367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CSV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0" name="Shape 1426"/>
          <p:cNvSpPr/>
          <p:nvPr/>
        </p:nvSpPr>
        <p:spPr>
          <a:xfrm>
            <a:off x="7429856" y="2739532"/>
            <a:ext cx="1016195" cy="41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</a:rPr>
              <a:t>Advanced Analytics</a:t>
            </a:r>
            <a:endParaRPr sz="1200" dirty="0">
              <a:solidFill>
                <a:srgbClr val="29756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23190" y="2631436"/>
            <a:ext cx="1300593" cy="110662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1148"/>
          <p:cNvSpPr>
            <a:spLocks noGrp="1"/>
          </p:cNvSpPr>
          <p:nvPr>
            <p:ph type="title" idx="4294967295"/>
          </p:nvPr>
        </p:nvSpPr>
        <p:spPr>
          <a:xfrm>
            <a:off x="268373" y="170497"/>
            <a:ext cx="8410576" cy="460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>
                <a:solidFill>
                  <a:srgbClr val="00685D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2300" dirty="0" smtClean="0">
                <a:solidFill>
                  <a:srgbClr val="00685D"/>
                </a:solidFill>
              </a:rPr>
              <a:t>What you’ll build with no source code required</a:t>
            </a:r>
            <a:endParaRPr sz="2300" dirty="0">
              <a:solidFill>
                <a:srgbClr val="00685D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1504" y="3793303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213814" y="3811319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913688" y="3829336"/>
            <a:ext cx="0" cy="34131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055998" y="3856360"/>
            <a:ext cx="0" cy="34131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426"/>
          <p:cNvSpPr/>
          <p:nvPr/>
        </p:nvSpPr>
        <p:spPr>
          <a:xfrm>
            <a:off x="4306367" y="3820328"/>
            <a:ext cx="800712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JSON / Rest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9" name="Shape 1426"/>
          <p:cNvSpPr/>
          <p:nvPr/>
        </p:nvSpPr>
        <p:spPr>
          <a:xfrm>
            <a:off x="8169720" y="3833467"/>
            <a:ext cx="716390" cy="22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SQL</a:t>
            </a:r>
            <a:endParaRPr sz="10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80" name="Shape 1426"/>
          <p:cNvSpPr/>
          <p:nvPr/>
        </p:nvSpPr>
        <p:spPr>
          <a:xfrm>
            <a:off x="3468614" y="4220823"/>
            <a:ext cx="1506374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Transactional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1" name="Shape 1426"/>
          <p:cNvSpPr/>
          <p:nvPr/>
        </p:nvSpPr>
        <p:spPr>
          <a:xfrm>
            <a:off x="7492904" y="4274357"/>
            <a:ext cx="1433371" cy="2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x-none" sz="1300" dirty="0" smtClean="0">
                <a:solidFill>
                  <a:srgbClr val="29756E"/>
                </a:solidFill>
                <a:latin typeface="+mn-lt"/>
              </a:rPr>
              <a:t>Analytics App</a:t>
            </a:r>
            <a:endParaRPr sz="1300" dirty="0">
              <a:solidFill>
                <a:srgbClr val="29756E"/>
              </a:solidFill>
              <a:latin typeface="+mn-lt"/>
            </a:endParaRPr>
          </a:p>
        </p:txBody>
      </p:sp>
      <p:sp>
        <p:nvSpPr>
          <p:cNvPr id="83" name="Shape 1426"/>
          <p:cNvSpPr/>
          <p:nvPr/>
        </p:nvSpPr>
        <p:spPr>
          <a:xfrm>
            <a:off x="3037268" y="1870576"/>
            <a:ext cx="502323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Split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603140" y="2011947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1426"/>
          <p:cNvSpPr/>
          <p:nvPr/>
        </p:nvSpPr>
        <p:spPr>
          <a:xfrm>
            <a:off x="3858055" y="1868975"/>
            <a:ext cx="555188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Filter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477969" y="2010346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1426"/>
          <p:cNvSpPr/>
          <p:nvPr/>
        </p:nvSpPr>
        <p:spPr>
          <a:xfrm>
            <a:off x="4722883" y="1862690"/>
            <a:ext cx="798186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Transform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566902" y="2013548"/>
            <a:ext cx="193154" cy="73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1426"/>
          <p:cNvSpPr/>
          <p:nvPr/>
        </p:nvSpPr>
        <p:spPr>
          <a:xfrm>
            <a:off x="5821817" y="1870576"/>
            <a:ext cx="473830" cy="269749"/>
          </a:xfrm>
          <a:prstGeom prst="rect">
            <a:avLst/>
          </a:prstGeom>
          <a:ln w="22225" cmpd="sng">
            <a:solidFill>
              <a:schemeClr val="tx2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29756E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x-none" sz="1200" dirty="0" smtClean="0">
                <a:solidFill>
                  <a:srgbClr val="29756E"/>
                </a:solidFill>
                <a:latin typeface="+mn-lt"/>
              </a:rPr>
              <a:t>Sink</a:t>
            </a:r>
            <a:endParaRPr sz="1200" dirty="0">
              <a:solidFill>
                <a:srgbClr val="29756E"/>
              </a:solidFill>
              <a:latin typeface="+mn-lt"/>
            </a:endParaRPr>
          </a:p>
        </p:txBody>
      </p:sp>
      <p:pic>
        <p:nvPicPr>
          <p:cNvPr id="53" name="Picture 25" descr="C:\Users\sdunn\Documents\Pivotal Corporate\presentation\Misc Assets\icon-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3" y="1781557"/>
            <a:ext cx="418502" cy="4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11365</TotalTime>
  <Words>490</Words>
  <Application>Microsoft Macintosh PowerPoint</Application>
  <PresentationFormat>On-screen Show (16:9)</PresentationFormat>
  <Paragraphs>121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</vt:lpstr>
      <vt:lpstr>PowerPoint Presentation</vt:lpstr>
      <vt:lpstr>PowerPoint Presentation</vt:lpstr>
      <vt:lpstr>PowerPoint Presentation</vt:lpstr>
      <vt:lpstr>Spring XD – State of the Art Data Pipeline automation</vt:lpstr>
      <vt:lpstr>Spring XD Scale-Out and HA Architecture</vt:lpstr>
      <vt:lpstr>Demo:  aggregating data from Twitter</vt:lpstr>
      <vt:lpstr>Demo:  aggregating data from Twitter</vt:lpstr>
      <vt:lpstr>Demo:  aggregating data from Twitter</vt:lpstr>
      <vt:lpstr>What you’ll build with no source code required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143</cp:revision>
  <dcterms:modified xsi:type="dcterms:W3CDTF">2015-03-26T00:10:11Z</dcterms:modified>
</cp:coreProperties>
</file>